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a:p>
        </p:txBody>
      </p:sp>
      <p:sp>
        <p:nvSpPr>
          <p:cNvPr id="4" name="Tijdelijke aanduiding voor datum 3"/>
          <p:cNvSpPr>
            <a:spLocks noGrp="1"/>
          </p:cNvSpPr>
          <p:nvPr>
            <p:ph type="dt" sz="half" idx="10"/>
          </p:nvPr>
        </p:nvSpPr>
        <p:spPr/>
        <p:txBody>
          <a:body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89968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223924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630566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235342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3694006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datum 4"/>
          <p:cNvSpPr>
            <a:spLocks noGrp="1"/>
          </p:cNvSpPr>
          <p:nvPr>
            <p:ph type="dt" sz="half" idx="10"/>
          </p:nvPr>
        </p:nvSpPr>
        <p:spPr/>
        <p:txBody>
          <a:bodyPr/>
          <a:lstStyle/>
          <a:p>
            <a:fld id="{9A0D3234-E764-44A0-9E4D-9AC36C22004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90836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7" name="Tijdelijke aanduiding voor datum 6"/>
          <p:cNvSpPr>
            <a:spLocks noGrp="1"/>
          </p:cNvSpPr>
          <p:nvPr>
            <p:ph type="dt" sz="half" idx="10"/>
          </p:nvPr>
        </p:nvSpPr>
        <p:spPr/>
        <p:txBody>
          <a:bodyPr/>
          <a:lstStyle/>
          <a:p>
            <a:fld id="{9A0D3234-E764-44A0-9E4D-9AC36C220044}" type="datetimeFigureOut">
              <a:rPr lang="nl-NL" smtClean="0"/>
              <a:t>30-6-2017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3249748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datum 2"/>
          <p:cNvSpPr>
            <a:spLocks noGrp="1"/>
          </p:cNvSpPr>
          <p:nvPr>
            <p:ph type="dt" sz="half" idx="10"/>
          </p:nvPr>
        </p:nvSpPr>
        <p:spPr/>
        <p:txBody>
          <a:bodyPr/>
          <a:lstStyle/>
          <a:p>
            <a:fld id="{9A0D3234-E764-44A0-9E4D-9AC36C220044}" type="datetimeFigureOut">
              <a:rPr lang="nl-NL" smtClean="0"/>
              <a:t>30-6-2017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3651549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A0D3234-E764-44A0-9E4D-9AC36C220044}" type="datetimeFigureOut">
              <a:rPr lang="nl-NL" smtClean="0"/>
              <a:t>30-6-2017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45569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A0D3234-E764-44A0-9E4D-9AC36C22004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418199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A0D3234-E764-44A0-9E4D-9AC36C220044}" type="datetimeFigureOut">
              <a:rPr lang="nl-NL" smtClean="0"/>
              <a:t>30-6-2017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6B3C4AB-9AB3-4497-B3A2-BDD624DAC620}" type="slidenum">
              <a:rPr lang="nl-NL" smtClean="0"/>
              <a:t>‹nr.›</a:t>
            </a:fld>
            <a:endParaRPr lang="nl-NL"/>
          </a:p>
        </p:txBody>
      </p:sp>
    </p:spTree>
    <p:extLst>
      <p:ext uri="{BB962C8B-B14F-4D97-AF65-F5344CB8AC3E}">
        <p14:creationId xmlns:p14="http://schemas.microsoft.com/office/powerpoint/2010/main" val="2988141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D3234-E764-44A0-9E4D-9AC36C220044}" type="datetimeFigureOut">
              <a:rPr lang="nl-NL" smtClean="0"/>
              <a:t>30-6-2017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3C4AB-9AB3-4497-B3A2-BDD624DAC620}" type="slidenum">
              <a:rPr lang="nl-NL" smtClean="0"/>
              <a:t>‹nr.›</a:t>
            </a:fld>
            <a:endParaRPr lang="nl-NL"/>
          </a:p>
        </p:txBody>
      </p:sp>
    </p:spTree>
    <p:extLst>
      <p:ext uri="{BB962C8B-B14F-4D97-AF65-F5344CB8AC3E}">
        <p14:creationId xmlns:p14="http://schemas.microsoft.com/office/powerpoint/2010/main" val="1937109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123test.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Sociaal werk 2</a:t>
            </a:r>
          </a:p>
        </p:txBody>
      </p:sp>
      <p:sp>
        <p:nvSpPr>
          <p:cNvPr id="3" name="Ondertitel 2"/>
          <p:cNvSpPr>
            <a:spLocks noGrp="1"/>
          </p:cNvSpPr>
          <p:nvPr>
            <p:ph type="subTitle" idx="1"/>
          </p:nvPr>
        </p:nvSpPr>
        <p:spPr/>
        <p:txBody>
          <a:bodyPr/>
          <a:lstStyle/>
          <a:p>
            <a:r>
              <a:rPr lang="nl-NL" dirty="0"/>
              <a:t>Stoornis/beperkingen</a:t>
            </a:r>
          </a:p>
          <a:p>
            <a:r>
              <a:rPr lang="nl-NL" dirty="0"/>
              <a:t>Stoornissen Thema 10 les 7</a:t>
            </a:r>
          </a:p>
        </p:txBody>
      </p:sp>
    </p:spTree>
    <p:extLst>
      <p:ext uri="{BB962C8B-B14F-4D97-AF65-F5344CB8AC3E}">
        <p14:creationId xmlns:p14="http://schemas.microsoft.com/office/powerpoint/2010/main" val="95909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Gegeneraliseerde angststoornis</a:t>
            </a:r>
          </a:p>
        </p:txBody>
      </p:sp>
      <p:sp>
        <p:nvSpPr>
          <p:cNvPr id="3" name="Tijdelijke aanduiding voor inhoud 2"/>
          <p:cNvSpPr>
            <a:spLocks noGrp="1"/>
          </p:cNvSpPr>
          <p:nvPr>
            <p:ph idx="1"/>
          </p:nvPr>
        </p:nvSpPr>
        <p:spPr>
          <a:xfrm>
            <a:off x="677334" y="1616765"/>
            <a:ext cx="8596668" cy="4424597"/>
          </a:xfrm>
        </p:spPr>
        <p:txBody>
          <a:bodyPr>
            <a:normAutofit/>
          </a:bodyPr>
          <a:lstStyle/>
          <a:p>
            <a:r>
              <a:rPr lang="nl-NL" sz="2000" dirty="0"/>
              <a:t>Een gegeneraliseerde angststoornis heb je wanneer je je voortdurend zorgen maakt om allerlei zaken. </a:t>
            </a:r>
          </a:p>
          <a:p>
            <a:endParaRPr lang="nl-NL" sz="2000" dirty="0"/>
          </a:p>
          <a:p>
            <a:r>
              <a:rPr lang="nl-NL" sz="2000" dirty="0"/>
              <a:t>Je piekert je suf. Dat kan gaan om je financiële situatie, om de gezondheid van je ouders of kinderen, om je werk, om het onderhoud van je woning, om een ruzie in de familie enzovoorts. </a:t>
            </a:r>
          </a:p>
          <a:p>
            <a:endParaRPr lang="nl-NL" sz="2000" dirty="0"/>
          </a:p>
          <a:p>
            <a:r>
              <a:rPr lang="nl-NL" sz="2000" dirty="0"/>
              <a:t>Net als de andere angststoornissen maakt dit gepieker vaak dat je je steeds somberder, gejaagder en rustelozer gaat voelen.</a:t>
            </a:r>
          </a:p>
          <a:p>
            <a:endParaRPr lang="nl-NL" sz="2000" dirty="0"/>
          </a:p>
          <a:p>
            <a:r>
              <a:rPr lang="nl-NL" sz="2000" dirty="0"/>
              <a:t> Angststoornissen gaan nogal eens met een depressie gepaard. Veel mensen geven aan dat de angst er eerst was en pas daarna de depressie.</a:t>
            </a:r>
          </a:p>
        </p:txBody>
      </p:sp>
    </p:spTree>
    <p:extLst>
      <p:ext uri="{BB962C8B-B14F-4D97-AF65-F5344CB8AC3E}">
        <p14:creationId xmlns:p14="http://schemas.microsoft.com/office/powerpoint/2010/main" val="1626350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marL="0" indent="0">
              <a:buNone/>
            </a:pPr>
            <a:endParaRPr lang="nl-NL" dirty="0"/>
          </a:p>
          <a:p>
            <a:r>
              <a:rPr lang="nl-NL" dirty="0"/>
              <a:t>Gaan naar </a:t>
            </a:r>
            <a:r>
              <a:rPr lang="nl-NL" dirty="0">
                <a:hlinkClick r:id="rId2"/>
              </a:rPr>
              <a:t>www.123test.nl</a:t>
            </a:r>
            <a:r>
              <a:rPr lang="nl-NL" dirty="0"/>
              <a:t> 	</a:t>
            </a:r>
          </a:p>
          <a:p>
            <a:pPr lvl="1"/>
            <a:r>
              <a:rPr lang="nl-NL" dirty="0"/>
              <a:t>Zoekopdracht angsttest.</a:t>
            </a:r>
          </a:p>
        </p:txBody>
      </p:sp>
    </p:spTree>
    <p:extLst>
      <p:ext uri="{BB962C8B-B14F-4D97-AF65-F5344CB8AC3E}">
        <p14:creationId xmlns:p14="http://schemas.microsoft.com/office/powerpoint/2010/main" val="1399877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Angststoornissen…</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2895318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Bijzondere angst/ fobieën</a:t>
            </a:r>
          </a:p>
        </p:txBody>
      </p:sp>
      <p:sp>
        <p:nvSpPr>
          <p:cNvPr id="3" name="Tijdelijke aanduiding voor inhoud 2"/>
          <p:cNvSpPr>
            <a:spLocks noGrp="1"/>
          </p:cNvSpPr>
          <p:nvPr>
            <p:ph idx="1"/>
          </p:nvPr>
        </p:nvSpPr>
        <p:spPr>
          <a:xfrm>
            <a:off x="745435" y="1865382"/>
            <a:ext cx="10515600" cy="4351338"/>
          </a:xfrm>
        </p:spPr>
        <p:txBody>
          <a:bodyPr/>
          <a:lstStyle/>
          <a:p>
            <a:r>
              <a:rPr lang="nl-NL" dirty="0" err="1"/>
              <a:t>Androfobie</a:t>
            </a:r>
            <a:r>
              <a:rPr lang="nl-NL" dirty="0"/>
              <a:t> </a:t>
            </a:r>
          </a:p>
          <a:p>
            <a:pPr marL="0" indent="0">
              <a:buNone/>
            </a:pPr>
            <a:r>
              <a:rPr lang="nl-NL" dirty="0"/>
              <a:t>angst voor mannen</a:t>
            </a:r>
          </a:p>
          <a:p>
            <a:r>
              <a:rPr lang="nl-NL" dirty="0" err="1"/>
              <a:t>Bibliofobie</a:t>
            </a:r>
            <a:r>
              <a:rPr lang="nl-NL" dirty="0"/>
              <a:t> </a:t>
            </a:r>
          </a:p>
          <a:p>
            <a:pPr marL="0" indent="0">
              <a:buNone/>
            </a:pPr>
            <a:r>
              <a:rPr lang="nl-NL" dirty="0"/>
              <a:t>angst voor Boeken</a:t>
            </a:r>
            <a:endParaRPr lang="nl-NL" u="sng" dirty="0"/>
          </a:p>
          <a:p>
            <a:r>
              <a:rPr lang="nl-NL" dirty="0" err="1"/>
              <a:t>Pneumatifobie</a:t>
            </a:r>
            <a:r>
              <a:rPr lang="nl-NL" dirty="0"/>
              <a:t> </a:t>
            </a:r>
          </a:p>
          <a:p>
            <a:pPr marL="0" indent="0">
              <a:buNone/>
            </a:pPr>
            <a:r>
              <a:rPr lang="nl-NL" dirty="0"/>
              <a:t>licht aan tijdens de nacht</a:t>
            </a:r>
          </a:p>
          <a:p>
            <a:r>
              <a:rPr lang="nl-NL" dirty="0" err="1"/>
              <a:t>Misofonie</a:t>
            </a:r>
            <a:r>
              <a:rPr lang="nl-NL" dirty="0"/>
              <a:t> </a:t>
            </a:r>
          </a:p>
          <a:p>
            <a:pPr marL="0" indent="0">
              <a:buNone/>
            </a:pPr>
            <a:r>
              <a:rPr lang="nl-NL" dirty="0"/>
              <a:t>eet geluiden</a:t>
            </a:r>
          </a:p>
          <a:p>
            <a:pPr marL="0" indent="0">
              <a:buNone/>
            </a:pPr>
            <a:endParaRPr lang="nl-NL" dirty="0"/>
          </a:p>
        </p:txBody>
      </p:sp>
      <p:sp>
        <p:nvSpPr>
          <p:cNvPr id="4" name="Rechthoek 3"/>
          <p:cNvSpPr/>
          <p:nvPr/>
        </p:nvSpPr>
        <p:spPr>
          <a:xfrm>
            <a:off x="5501157" y="3244334"/>
            <a:ext cx="184731" cy="369332"/>
          </a:xfrm>
          <a:prstGeom prst="rect">
            <a:avLst/>
          </a:prstGeom>
        </p:spPr>
        <p:txBody>
          <a:bodyPr wrap="none">
            <a:spAutoFit/>
          </a:bodyPr>
          <a:lstStyle/>
          <a:p>
            <a:endParaRPr lang="nl-NL" dirty="0"/>
          </a:p>
        </p:txBody>
      </p:sp>
    </p:spTree>
    <p:extLst>
      <p:ext uri="{BB962C8B-B14F-4D97-AF65-F5344CB8AC3E}">
        <p14:creationId xmlns:p14="http://schemas.microsoft.com/office/powerpoint/2010/main" val="294430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Theorie</a:t>
            </a:r>
          </a:p>
        </p:txBody>
      </p:sp>
      <p:sp>
        <p:nvSpPr>
          <p:cNvPr id="3" name="Tijdelijke aanduiding voor inhoud 2"/>
          <p:cNvSpPr>
            <a:spLocks noGrp="1"/>
          </p:cNvSpPr>
          <p:nvPr>
            <p:ph idx="1"/>
          </p:nvPr>
        </p:nvSpPr>
        <p:spPr/>
        <p:txBody>
          <a:bodyPr/>
          <a:lstStyle/>
          <a:p>
            <a:r>
              <a:rPr lang="nl-NL" dirty="0"/>
              <a:t>Wat is een angststoornis.</a:t>
            </a:r>
          </a:p>
          <a:p>
            <a:endParaRPr lang="nl-NL" dirty="0"/>
          </a:p>
          <a:p>
            <a:pPr marL="0" indent="0">
              <a:buNone/>
            </a:pPr>
            <a:r>
              <a:rPr lang="nl-NL" sz="2400" b="0" i="0" dirty="0">
                <a:solidFill>
                  <a:srgbClr val="000000"/>
                </a:solidFill>
                <a:effectLst/>
                <a:latin typeface="Arial" panose="020B0604020202020204" pitchFamily="34" charset="0"/>
              </a:rPr>
              <a:t>Een angststoornis is, zoals de naam al zegt, een aandoening waarvan het hoofdkenmerk 'angst' is. </a:t>
            </a:r>
          </a:p>
          <a:p>
            <a:pPr marL="0" indent="0">
              <a:buNone/>
            </a:pPr>
            <a:endParaRPr lang="nl-NL" sz="2400" b="0" i="0" dirty="0">
              <a:solidFill>
                <a:srgbClr val="000000"/>
              </a:solidFill>
              <a:effectLst/>
              <a:latin typeface="Arial" panose="020B0604020202020204" pitchFamily="34" charset="0"/>
            </a:endParaRPr>
          </a:p>
          <a:p>
            <a:pPr marL="0" indent="0">
              <a:buNone/>
            </a:pPr>
            <a:r>
              <a:rPr lang="nl-NL" sz="2400" b="0" i="0" dirty="0">
                <a:solidFill>
                  <a:srgbClr val="000000"/>
                </a:solidFill>
                <a:effectLst/>
                <a:latin typeface="Arial" panose="020B0604020202020204" pitchFamily="34" charset="0"/>
              </a:rPr>
              <a:t>Wanneer je hier last van hebt, zal je leven in hinderlijke mate draaien om angst.</a:t>
            </a:r>
            <a:endParaRPr lang="nl-NL" sz="2400" dirty="0"/>
          </a:p>
        </p:txBody>
      </p:sp>
    </p:spTree>
    <p:extLst>
      <p:ext uri="{BB962C8B-B14F-4D97-AF65-F5344CB8AC3E}">
        <p14:creationId xmlns:p14="http://schemas.microsoft.com/office/powerpoint/2010/main" val="4091235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a:t>Veel mensen hebben angsten, maar hebben geleerd hiermee om te gaan. Ze hebben trucjes hiervoor bedacht. Bv bepaalde situaties vermijden.</a:t>
            </a:r>
          </a:p>
          <a:p>
            <a:endParaRPr lang="nl-NL" dirty="0"/>
          </a:p>
          <a:p>
            <a:r>
              <a:rPr lang="nl-NL" dirty="0"/>
              <a:t>Toch kan het zo zijn dat er fysiologische processen waarneembaar zijn.</a:t>
            </a:r>
          </a:p>
          <a:p>
            <a:pPr marL="0" indent="0">
              <a:buNone/>
            </a:pPr>
            <a:r>
              <a:rPr lang="nl-NL" dirty="0"/>
              <a:t>   Welke zijn dit?</a:t>
            </a:r>
          </a:p>
          <a:p>
            <a:endParaRPr lang="nl-NL" dirty="0"/>
          </a:p>
        </p:txBody>
      </p:sp>
    </p:spTree>
    <p:extLst>
      <p:ext uri="{BB962C8B-B14F-4D97-AF65-F5344CB8AC3E}">
        <p14:creationId xmlns:p14="http://schemas.microsoft.com/office/powerpoint/2010/main" val="1462793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Factoren bij angst</a:t>
            </a:r>
          </a:p>
        </p:txBody>
      </p:sp>
      <p:sp>
        <p:nvSpPr>
          <p:cNvPr id="3" name="Tijdelijke aanduiding voor inhoud 2"/>
          <p:cNvSpPr>
            <a:spLocks noGrp="1"/>
          </p:cNvSpPr>
          <p:nvPr>
            <p:ph idx="1"/>
          </p:nvPr>
        </p:nvSpPr>
        <p:spPr/>
        <p:txBody>
          <a:bodyPr>
            <a:normAutofit fontScale="92500" lnSpcReduction="20000"/>
          </a:bodyPr>
          <a:lstStyle/>
          <a:p>
            <a:r>
              <a:rPr lang="nl-NL" dirty="0"/>
              <a:t>Erfelijkheid,</a:t>
            </a:r>
          </a:p>
          <a:p>
            <a:endParaRPr lang="nl-NL" dirty="0"/>
          </a:p>
          <a:p>
            <a:r>
              <a:rPr lang="nl-NL" dirty="0"/>
              <a:t>Werking/bij werking van </a:t>
            </a:r>
            <a:r>
              <a:rPr lang="nl-NL" dirty="0" err="1"/>
              <a:t>med</a:t>
            </a:r>
            <a:r>
              <a:rPr lang="nl-NL" dirty="0"/>
              <a:t>.</a:t>
            </a:r>
          </a:p>
          <a:p>
            <a:endParaRPr lang="nl-NL" dirty="0"/>
          </a:p>
          <a:p>
            <a:r>
              <a:rPr lang="nl-NL" dirty="0"/>
              <a:t>Ziekte bv</a:t>
            </a:r>
          </a:p>
          <a:p>
            <a:pPr marL="0" indent="0">
              <a:buNone/>
            </a:pPr>
            <a:r>
              <a:rPr lang="nl-NL" dirty="0"/>
              <a:t>	Kanker, epilepsie, diabetes, aids, hartziekten</a:t>
            </a:r>
          </a:p>
          <a:p>
            <a:endParaRPr lang="nl-NL" dirty="0"/>
          </a:p>
          <a:p>
            <a:r>
              <a:rPr lang="nl-NL" dirty="0"/>
              <a:t>Overdosis bv cafeïne, amfetamine maar ook door </a:t>
            </a:r>
            <a:r>
              <a:rPr lang="nl-NL" dirty="0" err="1"/>
              <a:t>Detox</a:t>
            </a:r>
            <a:r>
              <a:rPr lang="nl-NL" dirty="0"/>
              <a:t> </a:t>
            </a:r>
          </a:p>
          <a:p>
            <a:endParaRPr lang="nl-NL" dirty="0"/>
          </a:p>
          <a:p>
            <a:r>
              <a:rPr lang="nl-NL" dirty="0"/>
              <a:t>Het kan ook samenhangen met een depressie</a:t>
            </a:r>
          </a:p>
        </p:txBody>
      </p:sp>
    </p:spTree>
    <p:extLst>
      <p:ext uri="{BB962C8B-B14F-4D97-AF65-F5344CB8AC3E}">
        <p14:creationId xmlns:p14="http://schemas.microsoft.com/office/powerpoint/2010/main" val="2005517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Dwang</a:t>
            </a:r>
          </a:p>
        </p:txBody>
      </p:sp>
      <p:sp>
        <p:nvSpPr>
          <p:cNvPr id="3" name="Tijdelijke aanduiding voor inhoud 2"/>
          <p:cNvSpPr>
            <a:spLocks noGrp="1"/>
          </p:cNvSpPr>
          <p:nvPr>
            <p:ph idx="1"/>
          </p:nvPr>
        </p:nvSpPr>
        <p:spPr/>
        <p:txBody>
          <a:bodyPr>
            <a:normAutofit/>
          </a:bodyPr>
          <a:lstStyle/>
          <a:p>
            <a:pPr marL="0" indent="0">
              <a:buNone/>
            </a:pPr>
            <a:r>
              <a:rPr lang="nl-NL" sz="2000" dirty="0"/>
              <a:t>De dwangstoornis is ook een angststoornis.</a:t>
            </a:r>
          </a:p>
          <a:p>
            <a:pPr marL="0" indent="0">
              <a:buNone/>
            </a:pPr>
            <a:endParaRPr lang="nl-NL" sz="2000" dirty="0"/>
          </a:p>
          <a:p>
            <a:pPr marL="0" indent="0">
              <a:buNone/>
            </a:pPr>
            <a:r>
              <a:rPr lang="nl-NL" sz="2000" dirty="0"/>
              <a:t>Angst is er de grote drijfveer van. </a:t>
            </a:r>
          </a:p>
          <a:p>
            <a:pPr marL="0" indent="0">
              <a:buNone/>
            </a:pPr>
            <a:endParaRPr lang="nl-NL" sz="2000" dirty="0"/>
          </a:p>
          <a:p>
            <a:pPr marL="0" indent="0">
              <a:buNone/>
            </a:pPr>
            <a:r>
              <a:rPr lang="nl-NL" sz="2000" dirty="0"/>
              <a:t>Iemand controleert bijvoorbeeld uit angst voor brand, of wast zijn handen uit angst ziektes op zichzelf of anderen over te brengen. </a:t>
            </a:r>
          </a:p>
        </p:txBody>
      </p:sp>
    </p:spTree>
    <p:extLst>
      <p:ext uri="{BB962C8B-B14F-4D97-AF65-F5344CB8AC3E}">
        <p14:creationId xmlns:p14="http://schemas.microsoft.com/office/powerpoint/2010/main" val="4229538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Paniekstoornis</a:t>
            </a:r>
          </a:p>
        </p:txBody>
      </p:sp>
      <p:sp>
        <p:nvSpPr>
          <p:cNvPr id="3" name="Tijdelijke aanduiding voor inhoud 2"/>
          <p:cNvSpPr>
            <a:spLocks noGrp="1"/>
          </p:cNvSpPr>
          <p:nvPr>
            <p:ph idx="1"/>
          </p:nvPr>
        </p:nvSpPr>
        <p:spPr>
          <a:xfrm>
            <a:off x="677334" y="1775791"/>
            <a:ext cx="8596668" cy="4532244"/>
          </a:xfrm>
        </p:spPr>
        <p:txBody>
          <a:bodyPr>
            <a:normAutofit/>
          </a:bodyPr>
          <a:lstStyle/>
          <a:p>
            <a:r>
              <a:rPr lang="nl-NL" sz="1900" dirty="0"/>
              <a:t>Een paniekstoornis heb je wanneer je op meestal onverwachte momenten wordt overvallen door een overweldigend gevoel van angst. </a:t>
            </a:r>
          </a:p>
          <a:p>
            <a:endParaRPr lang="nl-NL" sz="1900" dirty="0"/>
          </a:p>
          <a:p>
            <a:r>
              <a:rPr lang="nl-NL" sz="1900" dirty="0"/>
              <a:t>Vaak gaat dat gepaard met allerlei lichamelijke symptomen, zoals hartkloppingen, duizeligheid, tintelende ledematen, wazig zien, misselijkheid enzovoorts. </a:t>
            </a:r>
          </a:p>
          <a:p>
            <a:endParaRPr lang="nl-NL" sz="1900" dirty="0"/>
          </a:p>
          <a:p>
            <a:r>
              <a:rPr lang="nl-NL" sz="1900" dirty="0"/>
              <a:t>Daarbij hebben mensen dan vaak de angst flauw te vallen, de controle te verliezen, gek te worden of zelfs het leven te verliezen.</a:t>
            </a:r>
          </a:p>
          <a:p>
            <a:endParaRPr lang="nl-NL" sz="1900" dirty="0"/>
          </a:p>
          <a:p>
            <a:r>
              <a:rPr lang="nl-NL" sz="1900" dirty="0"/>
              <a:t> De paniekstoornis kan gepaard gaan met het toenemend vermijden van allerlei situaties en heet dan: paniekstoornis met agorafobie. Wanneer van vermijding (nog) geen sprake is spreken we van een paniekstoornis zonder agorafobie.</a:t>
            </a:r>
          </a:p>
          <a:p>
            <a:pPr marL="0" indent="0">
              <a:buNone/>
            </a:pPr>
            <a:endParaRPr lang="nl-NL" dirty="0"/>
          </a:p>
        </p:txBody>
      </p:sp>
    </p:spTree>
    <p:extLst>
      <p:ext uri="{BB962C8B-B14F-4D97-AF65-F5344CB8AC3E}">
        <p14:creationId xmlns:p14="http://schemas.microsoft.com/office/powerpoint/2010/main" val="371083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agorafobie</a:t>
            </a:r>
          </a:p>
        </p:txBody>
      </p:sp>
      <p:sp>
        <p:nvSpPr>
          <p:cNvPr id="3" name="Tijdelijke aanduiding voor inhoud 2"/>
          <p:cNvSpPr>
            <a:spLocks noGrp="1"/>
          </p:cNvSpPr>
          <p:nvPr>
            <p:ph idx="1"/>
          </p:nvPr>
        </p:nvSpPr>
        <p:spPr/>
        <p:txBody>
          <a:bodyPr>
            <a:normAutofit/>
          </a:bodyPr>
          <a:lstStyle/>
          <a:p>
            <a:r>
              <a:rPr lang="nl-NL" dirty="0"/>
              <a:t>Een agorafobie heb je wanneer je allerlei situaties uit de weg gaat, vaak uit angst daar een paniekaanval te zullen krijgen. Vandaar dat een agorafobie vaak samengaat met een paniekstoornis.</a:t>
            </a:r>
          </a:p>
          <a:p>
            <a:endParaRPr lang="nl-NL" dirty="0"/>
          </a:p>
          <a:p>
            <a:r>
              <a:rPr lang="nl-NL" dirty="0"/>
              <a:t>Letterlijk betekent agorafobie pleinvrees of straatvrees. Het gaat om angst voor al die situaties waaruit je niet gemakkelijk of niet met goed fatsoen weg kunt, of waarin niet snel hulp voorhanden is. </a:t>
            </a:r>
          </a:p>
        </p:txBody>
      </p:sp>
    </p:spTree>
    <p:extLst>
      <p:ext uri="{BB962C8B-B14F-4D97-AF65-F5344CB8AC3E}">
        <p14:creationId xmlns:p14="http://schemas.microsoft.com/office/powerpoint/2010/main" val="1802348881"/>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450</Words>
  <Application>Microsoft Office PowerPoint</Application>
  <PresentationFormat>Breedbeeld</PresentationFormat>
  <Paragraphs>63</Paragraphs>
  <Slides>11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Sociaal werk 2</vt:lpstr>
      <vt:lpstr>Angststoornissen…</vt:lpstr>
      <vt:lpstr>Bijzondere angst/ fobieën</vt:lpstr>
      <vt:lpstr>Theorie</vt:lpstr>
      <vt:lpstr>PowerPoint-presentatie</vt:lpstr>
      <vt:lpstr>Factoren bij angst</vt:lpstr>
      <vt:lpstr>Dwang</vt:lpstr>
      <vt:lpstr>Paniekstoornis</vt:lpstr>
      <vt:lpstr>agorafobie</vt:lpstr>
      <vt:lpstr>Gegeneraliseerde angststoornis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Sociaal werk 2</dc:title>
  <dc:creator>Koen Steinhauer</dc:creator>
  <cp:lastModifiedBy>Koen Steinhauer</cp:lastModifiedBy>
  <cp:revision>1</cp:revision>
  <dcterms:created xsi:type="dcterms:W3CDTF">2017-06-30T08:48:22Z</dcterms:created>
  <dcterms:modified xsi:type="dcterms:W3CDTF">2017-06-30T08:49:19Z</dcterms:modified>
</cp:coreProperties>
</file>